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15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70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05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01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05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7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35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29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29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80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5849F-EB0B-4BA2-976D-4207F85A3926}" type="datetimeFigureOut">
              <a:rPr kumimoji="1" lang="ja-JP" altLang="en-US" smtClean="0"/>
              <a:t>2019/10/4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9BCF-1AE3-4E2A-9833-9E5188BBBF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05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7570" y="135063"/>
            <a:ext cx="95713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ja-JP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AUTOWAY LOOP</a:t>
            </a:r>
            <a:r>
              <a:rPr kumimoji="0" lang="ja-JP" altLang="ja-JP" b="1" dirty="0" smtClean="0">
                <a:latin typeface="Arial" panose="020B0604020202020204" pitchFamily="34" charset="0"/>
              </a:rPr>
              <a:t>を含む</a:t>
            </a:r>
            <a:r>
              <a:rPr kumimoji="0" lang="ja-JP" altLang="ja-JP" b="1" dirty="0" smtClean="0">
                <a:solidFill>
                  <a:schemeClr val="accent1"/>
                </a:solidFill>
                <a:latin typeface="Arial" panose="020B0604020202020204" pitchFamily="34" charset="0"/>
              </a:rPr>
              <a:t>オートウェイが運営</a:t>
            </a:r>
            <a:r>
              <a:rPr kumimoji="0" lang="ja-JP" altLang="ja-JP" b="1" dirty="0" smtClean="0">
                <a:latin typeface="Arial" panose="020B0604020202020204" pitchFamily="34" charset="0"/>
              </a:rPr>
              <a:t>するネットショップで購入した商品は、</a:t>
            </a:r>
            <a:br>
              <a:rPr kumimoji="0" lang="ja-JP" altLang="ja-JP" b="1" dirty="0" smtClean="0">
                <a:latin typeface="Arial" panose="020B0604020202020204" pitchFamily="34" charset="0"/>
              </a:rPr>
            </a:br>
            <a:r>
              <a:rPr kumimoji="0" lang="ja-JP" altLang="ja-JP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全国統一の基本料金</a:t>
            </a:r>
            <a:r>
              <a:rPr kumimoji="0" lang="ja-JP" altLang="ja-JP" b="1" dirty="0" smtClean="0">
                <a:latin typeface="Arial" panose="020B0604020202020204" pitchFamily="34" charset="0"/>
              </a:rPr>
              <a:t>で取付けが可能です。</a:t>
            </a:r>
            <a:r>
              <a:rPr kumimoji="0" lang="ja-JP" altLang="ja-JP" dirty="0" smtClean="0">
                <a:latin typeface="Arial" panose="020B0604020202020204" pitchFamily="34" charset="0"/>
              </a:rPr>
              <a:t/>
            </a:r>
            <a:br>
              <a:rPr kumimoji="0" lang="ja-JP" altLang="ja-JP" dirty="0" smtClean="0">
                <a:latin typeface="Arial" panose="020B0604020202020204" pitchFamily="34" charset="0"/>
              </a:rPr>
            </a:b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92442" y="802784"/>
            <a:ext cx="91429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ja-JP" dirty="0" smtClean="0">
                <a:latin typeface="Arial" panose="020B0604020202020204" pitchFamily="34" charset="0"/>
              </a:rPr>
              <a:t>■ </a:t>
            </a:r>
            <a:r>
              <a:rPr kumimoji="0" lang="ja-JP" altLang="ja-JP" dirty="0" smtClean="0">
                <a:solidFill>
                  <a:srgbClr val="FF0000"/>
                </a:solidFill>
                <a:latin typeface="Arial" panose="020B0604020202020204" pitchFamily="34" charset="0"/>
              </a:rPr>
              <a:t>基本料金</a:t>
            </a:r>
            <a:r>
              <a:rPr kumimoji="0" lang="ja-JP" altLang="ja-JP" dirty="0" smtClean="0">
                <a:latin typeface="Arial" panose="020B0604020202020204" pitchFamily="34" charset="0"/>
              </a:rPr>
              <a:t>とは、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r>
              <a:rPr kumimoji="0" lang="ja-JP" altLang="ja-JP" dirty="0" smtClean="0">
                <a:latin typeface="Arial" panose="020B0604020202020204" pitchFamily="34" charset="0"/>
              </a:rPr>
              <a:t>①車体からのタイヤ・ホイールの脱着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r>
              <a:rPr kumimoji="0" lang="ja-JP" altLang="ja-JP" dirty="0" smtClean="0">
                <a:latin typeface="Arial" panose="020B0604020202020204" pitchFamily="34" charset="0"/>
              </a:rPr>
              <a:t>②タイヤとホイールの組み替え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r>
              <a:rPr kumimoji="0" lang="ja-JP" altLang="ja-JP" dirty="0" smtClean="0">
                <a:latin typeface="Arial" panose="020B0604020202020204" pitchFamily="34" charset="0"/>
              </a:rPr>
              <a:t>③バランス</a:t>
            </a:r>
            <a:endParaRPr kumimoji="0" lang="en-US" altLang="ja-JP" dirty="0" smtClean="0">
              <a:latin typeface="Arial" panose="020B0604020202020204" pitchFamily="34" charset="0"/>
            </a:endParaRPr>
          </a:p>
          <a:p>
            <a:r>
              <a:rPr kumimoji="0" lang="ja-JP" altLang="ja-JP" dirty="0" smtClean="0">
                <a:latin typeface="Arial" panose="020B0604020202020204" pitchFamily="34" charset="0"/>
              </a:rPr>
              <a:t>3つの作業を行った時の金額です。</a:t>
            </a:r>
            <a:br>
              <a:rPr kumimoji="0" lang="ja-JP" altLang="ja-JP" dirty="0" smtClean="0">
                <a:latin typeface="Arial" panose="020B0604020202020204" pitchFamily="34" charset="0"/>
              </a:rPr>
            </a:b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27570" y="2257401"/>
            <a:ext cx="4953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ja-JP" altLang="ja-JP" sz="800" dirty="0" smtClean="0">
                <a:latin typeface="Arial" panose="020B0604020202020204" pitchFamily="34" charset="0"/>
              </a:rPr>
              <a:t>　</a:t>
            </a:r>
            <a:r>
              <a:rPr kumimoji="0" lang="ja-JP" altLang="ja-JP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ja-JP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※</a:t>
            </a:r>
            <a:r>
              <a:rPr kumimoji="0" lang="ja-JP" altLang="ja-JP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上記基本料金には、廃タイヤ料、バルブ交換料は含みません。</a:t>
            </a:r>
            <a:r>
              <a:rPr kumimoji="0" lang="ja-JP" altLang="ja-JP" sz="4400" dirty="0" smtClean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kumimoji="0" lang="ja-JP" altLang="ja-JP" sz="4400" dirty="0" smtClean="0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9114" y="4932360"/>
            <a:ext cx="95033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dirty="0">
                <a:latin typeface="Arial" panose="020B0604020202020204" pitchFamily="34" charset="0"/>
              </a:rPr>
              <a:t>■</a:t>
            </a:r>
            <a:r>
              <a:rPr kumimoji="0" lang="ja-JP" altLang="ja-JP" dirty="0" smtClean="0">
                <a:latin typeface="Arial" panose="020B0604020202020204" pitchFamily="34" charset="0"/>
              </a:rPr>
              <a:t>お持ち込みにて統一工賃での交換をする場合、オートウェイ発行の納品書若しくは</a:t>
            </a:r>
            <a:r>
              <a:rPr kumimoji="0" lang="ja-JP" altLang="en-US" dirty="0" smtClean="0">
                <a:latin typeface="Arial" panose="020B0604020202020204" pitchFamily="34" charset="0"/>
              </a:rPr>
              <a:t>、</a:t>
            </a:r>
            <a:r>
              <a:rPr kumimoji="0" lang="ja-JP" altLang="ja-JP" dirty="0" smtClean="0">
                <a:latin typeface="Arial" panose="020B0604020202020204" pitchFamily="34" charset="0"/>
              </a:rPr>
              <a:t>領収書の</a:t>
            </a:r>
            <a:r>
              <a:rPr kumimoji="0" lang="ja-JP" altLang="en-US" dirty="0" smtClean="0">
                <a:latin typeface="Arial" panose="020B0604020202020204" pitchFamily="34" charset="0"/>
              </a:rPr>
              <a:t>　　　</a:t>
            </a:r>
            <a:r>
              <a:rPr kumimoji="0" lang="ja-JP" altLang="ja-JP" dirty="0" smtClean="0">
                <a:latin typeface="Arial" panose="020B0604020202020204" pitchFamily="34" charset="0"/>
              </a:rPr>
              <a:t>提示が必要となります。</a:t>
            </a:r>
            <a:br>
              <a:rPr kumimoji="0" lang="ja-JP" altLang="ja-JP" dirty="0" smtClean="0">
                <a:latin typeface="Arial" panose="020B0604020202020204" pitchFamily="34" charset="0"/>
              </a:rPr>
            </a:br>
            <a:r>
              <a:rPr kumimoji="0" lang="ja-JP" altLang="ja-JP" dirty="0" smtClean="0">
                <a:latin typeface="Arial" panose="020B0604020202020204" pitchFamily="34" charset="0"/>
              </a:rPr>
              <a:t>　　※ご提示いただけない場合、統一工賃の適応は出来かねますので、予めご了承下さい。</a:t>
            </a:r>
            <a:endParaRPr kumimoji="0" lang="en-US" altLang="ja-JP" dirty="0">
              <a:latin typeface="Arial" panose="020B0604020202020204" pitchFamily="34" charset="0"/>
            </a:endParaRPr>
          </a:p>
          <a:p>
            <a:r>
              <a:rPr kumimoji="0" lang="ja-JP" altLang="ja-JP" dirty="0" smtClean="0">
                <a:latin typeface="Arial" panose="020B0604020202020204" pitchFamily="34" charset="0"/>
              </a:rPr>
              <a:t/>
            </a:r>
            <a:br>
              <a:rPr kumimoji="0" lang="ja-JP" altLang="ja-JP" dirty="0" smtClean="0">
                <a:latin typeface="Arial" panose="020B0604020202020204" pitchFamily="34" charset="0"/>
              </a:rPr>
            </a:b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30539" y="3359294"/>
            <a:ext cx="943850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algn="just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dirty="0" smtClean="0">
                <a:latin typeface="Arial" panose="020B0604020202020204" pitchFamily="34" charset="0"/>
              </a:rPr>
              <a:t>①</a:t>
            </a:r>
            <a:r>
              <a:rPr kumimoji="0" lang="ja-JP" altLang="ja-JP" sz="2000" b="1" dirty="0" smtClean="0">
                <a:latin typeface="Arial" panose="020B0604020202020204" pitchFamily="34" charset="0"/>
              </a:rPr>
              <a:t>低扁平率</a:t>
            </a:r>
            <a:r>
              <a:rPr kumimoji="0" lang="ja-JP" altLang="en-US" sz="2000" b="1" dirty="0" smtClean="0">
                <a:latin typeface="Arial" panose="020B0604020202020204" pitchFamily="34" charset="0"/>
              </a:rPr>
              <a:t>タイヤ　　　　　　　⑤標準仕様ではない車輛</a:t>
            </a:r>
            <a:endParaRPr kumimoji="0" lang="en-US" altLang="ja-JP" sz="2000" b="1" dirty="0" smtClean="0">
              <a:latin typeface="Arial" panose="020B0604020202020204" pitchFamily="34" charset="0"/>
            </a:endParaRPr>
          </a:p>
          <a:p>
            <a:pPr algn="just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dirty="0" smtClean="0">
                <a:latin typeface="Arial" panose="020B0604020202020204" pitchFamily="34" charset="0"/>
              </a:rPr>
              <a:t>②ランフラットタイヤ　　　　　　⑥空気圧センサー装着車</a:t>
            </a:r>
            <a:endParaRPr kumimoji="0" lang="en-US" altLang="ja-JP" sz="2000" b="1" dirty="0" smtClean="0">
              <a:latin typeface="Arial" panose="020B0604020202020204" pitchFamily="34" charset="0"/>
            </a:endParaRPr>
          </a:p>
          <a:p>
            <a:pPr algn="just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dirty="0" smtClean="0">
                <a:latin typeface="Arial" panose="020B0604020202020204" pitchFamily="34" charset="0"/>
              </a:rPr>
              <a:t>③</a:t>
            </a:r>
            <a:r>
              <a:rPr kumimoji="0" lang="en-US" altLang="ja-JP" sz="2000" b="1" dirty="0" smtClean="0">
                <a:latin typeface="Arial" panose="020B0604020202020204" pitchFamily="34" charset="0"/>
              </a:rPr>
              <a:t>19</a:t>
            </a:r>
            <a:r>
              <a:rPr kumimoji="0" lang="ja-JP" altLang="ja-JP" sz="2000" b="1" dirty="0" smtClean="0">
                <a:latin typeface="Arial" panose="020B0604020202020204" pitchFamily="34" charset="0"/>
              </a:rPr>
              <a:t>インチ以上のタイヤ</a:t>
            </a:r>
            <a:r>
              <a:rPr kumimoji="0" lang="ja-JP" altLang="en-US" sz="2000" b="1" dirty="0" smtClean="0">
                <a:latin typeface="Arial" panose="020B0604020202020204" pitchFamily="34" charset="0"/>
              </a:rPr>
              <a:t>　　　⑦ひっぱりタイヤ</a:t>
            </a:r>
            <a:endParaRPr kumimoji="0" lang="en-US" altLang="ja-JP" sz="2000" b="1" dirty="0" smtClean="0">
              <a:latin typeface="Arial" panose="020B0604020202020204" pitchFamily="34" charset="0"/>
            </a:endParaRPr>
          </a:p>
          <a:p>
            <a:pPr algn="just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dirty="0" smtClean="0">
                <a:latin typeface="Arial" panose="020B0604020202020204" pitchFamily="34" charset="0"/>
              </a:rPr>
              <a:t>④</a:t>
            </a:r>
            <a:r>
              <a:rPr kumimoji="0" lang="ja-JP" altLang="ja-JP" sz="2000" b="1" dirty="0" smtClean="0">
                <a:latin typeface="Arial" panose="020B0604020202020204" pitchFamily="34" charset="0"/>
              </a:rPr>
              <a:t>輸入車</a:t>
            </a:r>
            <a:r>
              <a:rPr kumimoji="0" lang="ja-JP" altLang="en-US" sz="2000" b="1" dirty="0" smtClean="0">
                <a:latin typeface="Arial" panose="020B0604020202020204" pitchFamily="34" charset="0"/>
              </a:rPr>
              <a:t>　　　　　　　　　　　　⑧リバースホイール　　⑨ダンプやダブルタイヤのトラック</a:t>
            </a:r>
            <a:endParaRPr kumimoji="0" lang="ja-JP" altLang="ja-JP" sz="2000" b="1" dirty="0">
              <a:latin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92442" y="2451007"/>
            <a:ext cx="9571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基本料金の他に</a:t>
            </a:r>
            <a:endParaRPr lang="en-US" altLang="ja-JP" dirty="0" smtClean="0"/>
          </a:p>
          <a:p>
            <a:r>
              <a:rPr lang="ja-JP" altLang="en-US" dirty="0" smtClean="0"/>
              <a:t>☆廃タイヤ処分料　　３００円（税別）</a:t>
            </a:r>
            <a:r>
              <a:rPr lang="en-US" altLang="ja-JP" dirty="0" smtClean="0"/>
              <a:t>/</a:t>
            </a:r>
            <a:r>
              <a:rPr lang="ja-JP" altLang="en-US" dirty="0" smtClean="0"/>
              <a:t>本</a:t>
            </a:r>
            <a:endParaRPr lang="en-US" altLang="ja-JP" dirty="0" smtClean="0"/>
          </a:p>
          <a:p>
            <a:r>
              <a:rPr lang="ja-JP" altLang="en-US" dirty="0" smtClean="0"/>
              <a:t>☆バルブ交換料　　　３００円（税別）</a:t>
            </a:r>
            <a:r>
              <a:rPr lang="en-US" altLang="ja-JP" dirty="0" smtClean="0"/>
              <a:t>/</a:t>
            </a:r>
            <a:r>
              <a:rPr lang="ja-JP" altLang="en-US" dirty="0" smtClean="0"/>
              <a:t>本</a:t>
            </a:r>
            <a:endParaRPr lang="en-US" altLang="ja-JP" dirty="0" smtClean="0"/>
          </a:p>
          <a:p>
            <a:r>
              <a:rPr lang="ja-JP" altLang="en-US" dirty="0" smtClean="0"/>
              <a:t>の費用が掛かり、下記特殊ケースに当てはまる場合は別途料金が発生致します。</a:t>
            </a:r>
            <a:endParaRPr lang="en-US" altLang="ja-JP" dirty="0" smtClean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20029"/>
              </p:ext>
            </p:extLst>
          </p:nvPr>
        </p:nvGraphicFramePr>
        <p:xfrm>
          <a:off x="4179670" y="1108598"/>
          <a:ext cx="491284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421"/>
                <a:gridCol w="2456421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</a:t>
                      </a:r>
                      <a:r>
                        <a:rPr kumimoji="1" lang="ja-JP" altLang="en-US" dirty="0" smtClean="0"/>
                        <a:t>インチ以下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1,800</a:t>
                      </a:r>
                      <a:r>
                        <a:rPr lang="ja-JP" altLang="en-US" sz="1800" dirty="0" smtClean="0"/>
                        <a:t>円</a:t>
                      </a:r>
                      <a:r>
                        <a:rPr lang="en-US" altLang="ja-JP" sz="1800" dirty="0" smtClean="0"/>
                        <a:t>(</a:t>
                      </a:r>
                      <a:r>
                        <a:rPr lang="ja-JP" altLang="en-US" sz="1800" dirty="0" smtClean="0"/>
                        <a:t>税別</a:t>
                      </a:r>
                      <a:r>
                        <a:rPr lang="en-US" altLang="ja-JP" sz="1800" dirty="0" smtClean="0"/>
                        <a:t>)/</a:t>
                      </a:r>
                      <a:r>
                        <a:rPr lang="ja-JP" altLang="en-US" sz="1800" dirty="0" smtClean="0"/>
                        <a:t>本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16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インチ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2,200</a:t>
                      </a:r>
                      <a:r>
                        <a:rPr lang="ja-JP" altLang="en-US" sz="1800" dirty="0" smtClean="0"/>
                        <a:t>円</a:t>
                      </a:r>
                      <a:r>
                        <a:rPr lang="en-US" altLang="ja-JP" sz="1800" dirty="0" smtClean="0"/>
                        <a:t>(</a:t>
                      </a:r>
                      <a:r>
                        <a:rPr lang="ja-JP" altLang="en-US" sz="1800" dirty="0" smtClean="0"/>
                        <a:t>税別</a:t>
                      </a:r>
                      <a:r>
                        <a:rPr lang="en-US" altLang="ja-JP" sz="1800" dirty="0" smtClean="0"/>
                        <a:t>)/</a:t>
                      </a:r>
                      <a:r>
                        <a:rPr lang="ja-JP" altLang="en-US" sz="1800" dirty="0" smtClean="0"/>
                        <a:t>本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インチ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2,700</a:t>
                      </a:r>
                      <a:r>
                        <a:rPr lang="ja-JP" altLang="en-US" sz="1800" dirty="0" smtClean="0"/>
                        <a:t>円</a:t>
                      </a:r>
                      <a:r>
                        <a:rPr lang="en-US" altLang="ja-JP" sz="1800" dirty="0" smtClean="0"/>
                        <a:t>(</a:t>
                      </a:r>
                      <a:r>
                        <a:rPr lang="ja-JP" altLang="en-US" sz="1800" dirty="0" smtClean="0"/>
                        <a:t>税別</a:t>
                      </a:r>
                      <a:r>
                        <a:rPr lang="en-US" altLang="ja-JP" sz="1800" dirty="0" smtClean="0"/>
                        <a:t>)/</a:t>
                      </a:r>
                      <a:r>
                        <a:rPr lang="ja-JP" altLang="en-US" sz="1800" dirty="0" smtClean="0"/>
                        <a:t>本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817" y="5816101"/>
            <a:ext cx="5353050" cy="100012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526" y="5860367"/>
            <a:ext cx="1133990" cy="92053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20" y="5845704"/>
            <a:ext cx="1353838" cy="94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4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114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明寿 澤崎</dc:creator>
  <cp:lastModifiedBy>明寿 澤崎</cp:lastModifiedBy>
  <cp:revision>8</cp:revision>
  <dcterms:created xsi:type="dcterms:W3CDTF">2019-10-04T02:57:05Z</dcterms:created>
  <dcterms:modified xsi:type="dcterms:W3CDTF">2019-10-04T04:42:33Z</dcterms:modified>
</cp:coreProperties>
</file>